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67" r:id="rId7"/>
    <p:sldId id="272" r:id="rId8"/>
    <p:sldId id="259" r:id="rId9"/>
    <p:sldId id="260" r:id="rId10"/>
    <p:sldId id="269" r:id="rId11"/>
    <p:sldId id="261" r:id="rId12"/>
    <p:sldId id="262" r:id="rId13"/>
    <p:sldId id="265" r:id="rId14"/>
    <p:sldId id="273" r:id="rId15"/>
    <p:sldId id="264" r:id="rId16"/>
    <p:sldId id="26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A6D1-E33F-D842-9CE3-E776E332DA9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E86-3356-794E-AEE7-A30DC873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estprep.com/movies/357/1857/2052" TargetMode="External"/><Relationship Id="rId4" Type="http://schemas.openxmlformats.org/officeDocument/2006/relationships/hyperlink" Target="http://www.usatestprep.com/movies/357/1857/124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estprep.com/movies/357/1857/226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6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Spanish American </a:t>
            </a:r>
            <a:r>
              <a:rPr lang="en-US" dirty="0" smtClean="0"/>
              <a:t>War</a:t>
            </a:r>
          </a:p>
          <a:p>
            <a:pPr lvl="1"/>
            <a:r>
              <a:rPr lang="en-US" dirty="0"/>
              <a:t>A 10 week war between the U.S. and Spain </a:t>
            </a:r>
            <a:endParaRPr lang="en-US" dirty="0" smtClean="0"/>
          </a:p>
          <a:p>
            <a:pPr lvl="1"/>
            <a:r>
              <a:rPr lang="en-US" dirty="0" smtClean="0"/>
              <a:t>fought </a:t>
            </a:r>
            <a:r>
              <a:rPr lang="en-US" dirty="0"/>
              <a:t>in the Philippines and Cuba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Decisive battle in the Philippines was </a:t>
            </a:r>
            <a:r>
              <a:rPr lang="en-US" dirty="0" err="1" smtClean="0"/>
              <a:t>manilla</a:t>
            </a:r>
            <a:r>
              <a:rPr lang="en-US" dirty="0" smtClean="0"/>
              <a:t> Bay</a:t>
            </a:r>
          </a:p>
          <a:p>
            <a:pPr lvl="1"/>
            <a:r>
              <a:rPr lang="en-US" dirty="0" smtClean="0"/>
              <a:t>Decisive battle in Cuba was San Juan Hill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U.S. won and gained Cuba, </a:t>
            </a:r>
            <a:r>
              <a:rPr lang="en-US" dirty="0" smtClean="0"/>
              <a:t>Puerto Rico</a:t>
            </a:r>
            <a:r>
              <a:rPr lang="en-US" dirty="0"/>
              <a:t>, </a:t>
            </a:r>
            <a:r>
              <a:rPr lang="en-US" dirty="0" smtClean="0"/>
              <a:t>Guam</a:t>
            </a:r>
            <a:r>
              <a:rPr lang="en-US" dirty="0"/>
              <a:t>, and the </a:t>
            </a:r>
            <a:r>
              <a:rPr lang="en-US" dirty="0" smtClean="0"/>
              <a:t>Philippines</a:t>
            </a:r>
            <a:endParaRPr lang="en-US" dirty="0"/>
          </a:p>
          <a:p>
            <a:r>
              <a:rPr lang="en-US" dirty="0"/>
              <a:t>Rough </a:t>
            </a:r>
            <a:r>
              <a:rPr lang="en-US" dirty="0" smtClean="0"/>
              <a:t>Riders</a:t>
            </a:r>
          </a:p>
          <a:p>
            <a:pPr lvl="1"/>
            <a:r>
              <a:rPr lang="en-US" dirty="0"/>
              <a:t>volunteer soldiers led by Theodore Roosevelt during the Spanish American War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72" y="2858938"/>
            <a:ext cx="4749800" cy="38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Hay-</a:t>
            </a:r>
            <a:r>
              <a:rPr lang="en-US" dirty="0" err="1" smtClean="0"/>
              <a:t>Pauncefote</a:t>
            </a:r>
            <a:r>
              <a:rPr lang="en-US" dirty="0" smtClean="0"/>
              <a:t> Treaty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Britain ceded its interest in building a canal across the Central American isthmus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return for a US promise to leave such a canal open to ships of all nations.</a:t>
            </a:r>
          </a:p>
          <a:p>
            <a:r>
              <a:rPr lang="en-US" dirty="0"/>
              <a:t>Panama Canal</a:t>
            </a:r>
          </a:p>
          <a:p>
            <a:pPr lvl="1"/>
            <a:r>
              <a:rPr lang="en-US" dirty="0"/>
              <a:t>The United States started in 1904, and took a decade to complete one of the largest and most difficult engineering projects ever undertaken.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greatly reduced the time for ships to travel between the Atlantic and Pacific Oceans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518834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dollar </a:t>
            </a:r>
            <a:r>
              <a:rPr lang="en-US" dirty="0" smtClean="0"/>
              <a:t>diplomacy</a:t>
            </a:r>
          </a:p>
          <a:p>
            <a:pPr lvl="1"/>
            <a:r>
              <a:rPr lang="en-US" dirty="0"/>
              <a:t>The foreign policy stance of President William Howard Taft that focused on using American Banks to give loans to foreign countries in order to maintain trade relations.</a:t>
            </a:r>
          </a:p>
          <a:p>
            <a:r>
              <a:rPr lang="en-US" dirty="0"/>
              <a:t>Roosevelt Corollary</a:t>
            </a:r>
          </a:p>
          <a:p>
            <a:pPr lvl="1"/>
            <a:r>
              <a:rPr lang="en-US" dirty="0"/>
              <a:t>A 1904 extension of the Monroe Doctrine, stating that the United States would act as debt police for European powers in order to keep peace in Latin America. </a:t>
            </a:r>
            <a:endParaRPr lang="en-US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Marines were the actual debt police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form of "Big Stick Diplomacy"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3237711"/>
            <a:ext cx="25019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6" y="3314700"/>
            <a:ext cx="228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015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Asia and the Pacific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5727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548438"/>
            <a:ext cx="8089269" cy="56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Alfred Thayer </a:t>
            </a:r>
            <a:r>
              <a:rPr lang="en-US" dirty="0" smtClean="0"/>
              <a:t>Mahan</a:t>
            </a:r>
          </a:p>
          <a:p>
            <a:pPr lvl="1"/>
            <a:r>
              <a:rPr lang="en-US" dirty="0"/>
              <a:t>Author of the Book "The Influence of Sea Power Upon History."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argued that countries with strong naval forces dominated the world.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inspired the U.S. to build a stronger </a:t>
            </a:r>
            <a:r>
              <a:rPr lang="en-US" dirty="0" smtClean="0"/>
              <a:t>Navy</a:t>
            </a:r>
            <a:endParaRPr lang="en-US" dirty="0"/>
          </a:p>
          <a:p>
            <a:r>
              <a:rPr lang="en-US" dirty="0"/>
              <a:t>The Great White </a:t>
            </a:r>
            <a:r>
              <a:rPr lang="en-US" dirty="0" smtClean="0"/>
              <a:t>Fleet</a:t>
            </a:r>
          </a:p>
          <a:p>
            <a:pPr lvl="1"/>
            <a:r>
              <a:rPr lang="en-US" dirty="0"/>
              <a:t>sixteen battleships sent by Teddy Roosevelt to sail around the world from 1907-1909 to demonstrate American Military power.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were painted white.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1" y="-301405"/>
            <a:ext cx="4456519" cy="2954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565" y="3480522"/>
            <a:ext cx="2247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Asia/Pacific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Open Door </a:t>
            </a:r>
            <a:r>
              <a:rPr lang="en-US" dirty="0" smtClean="0"/>
              <a:t>note</a:t>
            </a:r>
          </a:p>
          <a:p>
            <a:pPr lvl="1"/>
            <a:r>
              <a:rPr lang="en-US" dirty="0"/>
              <a:t>authored by Secretary of State, John </a:t>
            </a:r>
            <a:r>
              <a:rPr lang="en-US" dirty="0" smtClean="0"/>
              <a:t>Hay in 1899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said  all nations should have equal commercial and industrial trade rights in China</a:t>
            </a:r>
          </a:p>
          <a:p>
            <a:r>
              <a:rPr lang="en-US" dirty="0"/>
              <a:t>Boxer </a:t>
            </a:r>
            <a:r>
              <a:rPr lang="en-US" dirty="0" smtClean="0"/>
              <a:t>Rebellion</a:t>
            </a:r>
          </a:p>
          <a:p>
            <a:pPr lvl="1"/>
            <a:r>
              <a:rPr lang="en-US" dirty="0"/>
              <a:t>officially supported peasant uprising of </a:t>
            </a:r>
            <a:r>
              <a:rPr lang="en-US" dirty="0" smtClean="0"/>
              <a:t>1900</a:t>
            </a:r>
          </a:p>
          <a:p>
            <a:pPr lvl="1"/>
            <a:r>
              <a:rPr lang="en-US" dirty="0" smtClean="0"/>
              <a:t>attempted </a:t>
            </a:r>
            <a:r>
              <a:rPr lang="en-US" dirty="0"/>
              <a:t>to drive all foreigners from China.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Boxers” was a name that foreigners gave to a Chinese secret society known as the </a:t>
            </a:r>
            <a:r>
              <a:rPr lang="en-US" dirty="0" err="1"/>
              <a:t>Yihequan</a:t>
            </a:r>
            <a:r>
              <a:rPr lang="en-US" dirty="0"/>
              <a:t> (“Righteous and Harmonious Fists”)</a:t>
            </a:r>
          </a:p>
          <a:p>
            <a:r>
              <a:rPr lang="en-US" dirty="0"/>
              <a:t>Root-</a:t>
            </a:r>
            <a:r>
              <a:rPr lang="en-US" dirty="0" err="1"/>
              <a:t>Takahira</a:t>
            </a:r>
            <a:r>
              <a:rPr lang="en-US" dirty="0"/>
              <a:t> </a:t>
            </a:r>
            <a:r>
              <a:rPr lang="en-US" dirty="0" smtClean="0"/>
              <a:t>agreement</a:t>
            </a:r>
          </a:p>
          <a:p>
            <a:pPr lvl="1"/>
            <a:r>
              <a:rPr lang="en-US" dirty="0"/>
              <a:t>1908 - Japan / U.S. agreement in which both nations agreed to respect each other's territories in the Pacific and to uphold the Open Door policy in China.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40" y="3969112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76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Asia/Pacific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Hawaiian </a:t>
            </a:r>
            <a:r>
              <a:rPr lang="en-US" dirty="0" smtClean="0"/>
              <a:t>Revolt</a:t>
            </a:r>
          </a:p>
          <a:p>
            <a:pPr lvl="1"/>
            <a:r>
              <a:rPr lang="en-US" dirty="0"/>
              <a:t>American sugar growers revolted against the native Hawaiian monarchy in 1887.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revolt received assistance from the US Marines and the new government was temporarily recognized by the U.S.</a:t>
            </a:r>
          </a:p>
          <a:p>
            <a:r>
              <a:rPr lang="en-US" dirty="0"/>
              <a:t>Queen </a:t>
            </a:r>
            <a:r>
              <a:rPr lang="en-US" dirty="0" smtClean="0"/>
              <a:t>Liliuokalani</a:t>
            </a:r>
          </a:p>
          <a:p>
            <a:pPr lvl="1"/>
            <a:r>
              <a:rPr lang="en-US" dirty="0"/>
              <a:t>Hawaiian Ruler who came to power in 1891. </a:t>
            </a:r>
            <a:endParaRPr lang="en-US" dirty="0" smtClean="0"/>
          </a:p>
          <a:p>
            <a:pPr lvl="1"/>
            <a:r>
              <a:rPr lang="en-US" dirty="0" smtClean="0"/>
              <a:t>She </a:t>
            </a:r>
            <a:r>
              <a:rPr lang="en-US" dirty="0"/>
              <a:t>removed the 1887 constitution and gave herself royal autocratic powers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She was eventually overthrown in 1893 by the U.S.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895" y="3393466"/>
            <a:ext cx="2552700" cy="318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500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2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Video 3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foreign </a:t>
            </a:r>
            <a:r>
              <a:rPr lang="en-US" dirty="0" smtClean="0"/>
              <a:t>policy</a:t>
            </a:r>
          </a:p>
          <a:p>
            <a:pPr lvl="1"/>
            <a:r>
              <a:rPr lang="en-US" dirty="0"/>
              <a:t>a government's strategy in dealing with other </a:t>
            </a:r>
            <a:r>
              <a:rPr lang="en-US" dirty="0" smtClean="0"/>
              <a:t>nations</a:t>
            </a:r>
          </a:p>
          <a:p>
            <a:r>
              <a:rPr lang="en-US" dirty="0" smtClean="0"/>
              <a:t>State Department</a:t>
            </a:r>
          </a:p>
          <a:p>
            <a:pPr lvl="1"/>
            <a:r>
              <a:rPr lang="en-US" dirty="0"/>
              <a:t>The portion of the Executive Branch in the U.S. that helps the president handle foreign policy </a:t>
            </a:r>
            <a:r>
              <a:rPr lang="en-US" dirty="0" smtClean="0"/>
              <a:t>issues</a:t>
            </a:r>
            <a:endParaRPr lang="en-US" dirty="0"/>
          </a:p>
          <a:p>
            <a:r>
              <a:rPr lang="en-US" dirty="0"/>
              <a:t>Secretary of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The appointed head of the State Department.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in charge of Dealing with other nations.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Isolationism</a:t>
            </a:r>
          </a:p>
          <a:p>
            <a:pPr lvl="1"/>
            <a:r>
              <a:rPr lang="en-US" dirty="0" smtClean="0"/>
              <a:t>Avoiding foreign wars</a:t>
            </a:r>
          </a:p>
          <a:p>
            <a:pPr lvl="1"/>
            <a:r>
              <a:rPr lang="en-US" dirty="0"/>
              <a:t>stance of the U.S. from 1812-</a:t>
            </a:r>
            <a:r>
              <a:rPr lang="en-US" dirty="0" smtClean="0"/>
              <a:t>1898.</a:t>
            </a:r>
          </a:p>
          <a:p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attempt </a:t>
            </a:r>
            <a:r>
              <a:rPr lang="en-US" dirty="0"/>
              <a:t>to gain territory throughout the </a:t>
            </a:r>
            <a:r>
              <a:rPr lang="en-US" dirty="0" smtClean="0"/>
              <a:t>world by dominating weaker nations</a:t>
            </a:r>
          </a:p>
          <a:p>
            <a:pPr lvl="1"/>
            <a:r>
              <a:rPr lang="en-US" dirty="0"/>
              <a:t>stance adopted by the U.S. in the late 1890s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21656"/>
          </a:xfrm>
        </p:spPr>
        <p:txBody>
          <a:bodyPr>
            <a:normAutofit/>
          </a:bodyPr>
          <a:lstStyle/>
          <a:p>
            <a:r>
              <a:rPr lang="en-US" sz="8000" dirty="0" smtClean="0"/>
              <a:t>Latin America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262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78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Monroe </a:t>
            </a:r>
            <a:r>
              <a:rPr lang="en-US" dirty="0" smtClean="0"/>
              <a:t>Doctrine</a:t>
            </a:r>
          </a:p>
          <a:p>
            <a:pPr lvl="1"/>
            <a:r>
              <a:rPr lang="en-US" dirty="0"/>
              <a:t>The U.S. foreign policy statement by James Monroe </a:t>
            </a:r>
            <a:endParaRPr lang="en-US" dirty="0" smtClean="0"/>
          </a:p>
          <a:p>
            <a:pPr lvl="1"/>
            <a:r>
              <a:rPr lang="en-US" dirty="0" smtClean="0"/>
              <a:t>asserted </a:t>
            </a:r>
            <a:r>
              <a:rPr lang="en-US" dirty="0"/>
              <a:t>that the U.S. would control the Americas and intervene if any European Powers interfered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idea was to keep European Powers out of “our side” of the world </a:t>
            </a:r>
          </a:p>
          <a:p>
            <a:r>
              <a:rPr lang="en-US" dirty="0"/>
              <a:t>Venezuelan Border </a:t>
            </a:r>
            <a:r>
              <a:rPr lang="en-US" dirty="0" smtClean="0"/>
              <a:t>Dispute</a:t>
            </a:r>
          </a:p>
          <a:p>
            <a:pPr lvl="1"/>
            <a:r>
              <a:rPr lang="en-US" dirty="0"/>
              <a:t>U.S. action under the </a:t>
            </a:r>
            <a:r>
              <a:rPr lang="en-US" dirty="0" smtClean="0"/>
              <a:t>Monroe doctrine</a:t>
            </a:r>
          </a:p>
          <a:p>
            <a:pPr lvl="1"/>
            <a:r>
              <a:rPr lang="en-US" dirty="0" smtClean="0"/>
              <a:t> Grover Cleveland’s Secretary of State, Richard Olney, </a:t>
            </a:r>
            <a:r>
              <a:rPr lang="en-US" dirty="0"/>
              <a:t>mediated a dispute from a European Nation and a South American Country.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69" y="360680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Maine</a:t>
            </a:r>
          </a:p>
          <a:p>
            <a:pPr lvl="1"/>
            <a:r>
              <a:rPr lang="en-US" dirty="0"/>
              <a:t>American battleship that was "mysteriously" blown up while at bay in Cuba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was a major cause of the Spanish American War</a:t>
            </a:r>
          </a:p>
          <a:p>
            <a:r>
              <a:rPr lang="en-US" dirty="0"/>
              <a:t>Yellow </a:t>
            </a:r>
            <a:r>
              <a:rPr lang="en-US" dirty="0" smtClean="0"/>
              <a:t>Journalism</a:t>
            </a:r>
          </a:p>
          <a:p>
            <a:pPr lvl="1"/>
            <a:r>
              <a:rPr lang="en-US" dirty="0"/>
              <a:t>term for the practice of publishers like Joseph Pulitzer and William Randolph Hearst </a:t>
            </a:r>
            <a:endParaRPr lang="en-US" dirty="0" smtClean="0"/>
          </a:p>
          <a:p>
            <a:pPr lvl="1"/>
            <a:r>
              <a:rPr lang="en-US" dirty="0" smtClean="0"/>
              <a:t>They included anti-Spanish </a:t>
            </a:r>
            <a:r>
              <a:rPr lang="en-US" dirty="0"/>
              <a:t>propaganda in their newspapers before the Spanish American War in order to stir up support for a war with Spain.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64" y="0"/>
            <a:ext cx="4762500" cy="560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31" y="2269511"/>
            <a:ext cx="7989369" cy="45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82</TotalTime>
  <Words>749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Unit 4</vt:lpstr>
      <vt:lpstr>PowerPoint Presentation</vt:lpstr>
      <vt:lpstr>PowerPoint Presentation</vt:lpstr>
      <vt:lpstr>Foreign Policy</vt:lpstr>
      <vt:lpstr>Foreign Policy</vt:lpstr>
      <vt:lpstr>Latin America</vt:lpstr>
      <vt:lpstr>PowerPoint Presentation</vt:lpstr>
      <vt:lpstr>Latin America cont.</vt:lpstr>
      <vt:lpstr>Latin America cont.</vt:lpstr>
      <vt:lpstr>Latin America cont.</vt:lpstr>
      <vt:lpstr>Latin America cont.</vt:lpstr>
      <vt:lpstr>Latin America cont.</vt:lpstr>
      <vt:lpstr>Asia and the Pacific</vt:lpstr>
      <vt:lpstr>PowerPoint Presentation</vt:lpstr>
      <vt:lpstr>Pacific cont.</vt:lpstr>
      <vt:lpstr>Asia/Pacific cont.</vt:lpstr>
      <vt:lpstr>Asia/Pacific 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Knol, Ben</dc:creator>
  <cp:lastModifiedBy>Jarvis, Jason</cp:lastModifiedBy>
  <cp:revision>9</cp:revision>
  <dcterms:created xsi:type="dcterms:W3CDTF">2015-01-05T03:55:32Z</dcterms:created>
  <dcterms:modified xsi:type="dcterms:W3CDTF">2015-11-10T04:30:28Z</dcterms:modified>
</cp:coreProperties>
</file>